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3" r:id="rId3"/>
    <p:sldId id="268" r:id="rId4"/>
    <p:sldId id="271" r:id="rId5"/>
    <p:sldId id="272" r:id="rId6"/>
    <p:sldId id="259" r:id="rId7"/>
    <p:sldId id="267" r:id="rId8"/>
    <p:sldId id="264" r:id="rId9"/>
    <p:sldId id="265" r:id="rId10"/>
    <p:sldId id="266" r:id="rId11"/>
    <p:sldId id="262" r:id="rId12"/>
    <p:sldId id="260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97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52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7347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34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779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955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06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3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62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74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38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29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11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40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96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7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1D954-510B-41D1-B503-937EA55838B5}" type="datetimeFigureOut">
              <a:rPr lang="tr-TR" smtClean="0"/>
              <a:t>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71B557F-DE30-43A4-8C7C-BCB7DC06E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29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1B0947-0CCB-4C11-98A4-F54078F2C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7725" y="465992"/>
            <a:ext cx="9161002" cy="57685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GÜMÜŞHANE ÜNİVERSİTESİ</a:t>
            </a:r>
          </a:p>
          <a:p>
            <a:pPr marL="0" indent="0" algn="ctr">
              <a:buNone/>
            </a:pPr>
            <a:r>
              <a:rPr lang="tr-TR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SAĞLIK BİLİMLERİ FAKÜLTESİ</a:t>
            </a:r>
            <a:endParaRPr lang="tr-TR" sz="36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tr-TR" sz="36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SOSYAL HİZMET BÖLÜMÜ</a:t>
            </a:r>
          </a:p>
          <a:p>
            <a:pPr marL="0" indent="0" algn="ctr">
              <a:buNone/>
            </a:pPr>
            <a:endParaRPr lang="tr-TR" sz="3600" b="1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tr-TR" sz="360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ORYANTASYON SUNUMU</a:t>
            </a:r>
            <a:endParaRPr lang="tr-TR" sz="36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tr-TR" sz="36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tr-TR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HOŞ GELDİNİZ</a:t>
            </a:r>
            <a:endParaRPr lang="tr-TR" sz="36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026" name="Picture 2" descr="Gümüşhane Üniversitesi - Üniversite Logo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46" y="332508"/>
            <a:ext cx="1953490" cy="160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87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0255" y="1039091"/>
            <a:ext cx="9814357" cy="4872131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b="1" dirty="0" smtClean="0"/>
              <a:t>SPOR SALONU-YÜZME HAVUZU- HALI SAHA 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Merkez kampüste yer alan </a:t>
            </a:r>
            <a:r>
              <a:rPr lang="tr-TR" sz="2400" dirty="0" err="1" smtClean="0">
                <a:solidFill>
                  <a:schemeClr val="tx1"/>
                </a:solidFill>
              </a:rPr>
              <a:t>fitness</a:t>
            </a:r>
            <a:r>
              <a:rPr lang="tr-TR" sz="2400" dirty="0" smtClean="0">
                <a:solidFill>
                  <a:schemeClr val="tx1"/>
                </a:solidFill>
              </a:rPr>
              <a:t> salonu, yüzme havuzu, halı saha, tenis kortu  gibi alanlarda öğrencilerimiz sportif faaliyetlerde bulunabilmektedir.</a:t>
            </a:r>
            <a:endParaRPr lang="tr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* Detaylı bilgi </a:t>
            </a:r>
            <a:r>
              <a:rPr lang="tr-TR" sz="2400" dirty="0">
                <a:solidFill>
                  <a:srgbClr val="FF0000"/>
                </a:solidFill>
              </a:rPr>
              <a:t>http://gumushane.edu.tr/fitness-salonu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663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39EFD7-A855-40AA-85EC-378EE9C65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0255" y="637309"/>
            <a:ext cx="10293927" cy="5273913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b="1" dirty="0"/>
              <a:t>ÜNİVERSİTE ÖĞRENCİLİĞİNE İLİŞKİN KAVRAMLAR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Akademik </a:t>
            </a:r>
            <a:r>
              <a:rPr lang="tr-TR" sz="2400" dirty="0" smtClean="0">
                <a:solidFill>
                  <a:schemeClr val="tx1"/>
                </a:solidFill>
              </a:rPr>
              <a:t>takvim: Eğitim-öğretime sürecine dair temel tarihleri içeren takvimdir.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Dönem içerisinde yapılan sınavlar, başarı ölçütleri, devam zorunluluğu gibi konulara ilişkin detaylı bilgi için bkz.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https</a:t>
            </a:r>
            <a:r>
              <a:rPr lang="tr-TR" sz="2400" dirty="0">
                <a:solidFill>
                  <a:srgbClr val="FF0000"/>
                </a:solidFill>
              </a:rPr>
              <a:t>://www.resmigazete.gov.tr/eskiler/2011/12/20111229-7.htm</a:t>
            </a:r>
          </a:p>
          <a:p>
            <a:r>
              <a:rPr lang="tr-TR" sz="2400" dirty="0">
                <a:solidFill>
                  <a:schemeClr val="tx1"/>
                </a:solidFill>
              </a:rPr>
              <a:t>Öğrenci </a:t>
            </a:r>
            <a:r>
              <a:rPr lang="tr-TR" sz="2400" dirty="0" smtClean="0">
                <a:solidFill>
                  <a:schemeClr val="tx1"/>
                </a:solidFill>
              </a:rPr>
              <a:t>belgesi: E-devlet üzerinden alınabilir.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Transkript: Öğrencinin aldığı derslere ilişkin başarı durumunu gösterir belge. </a:t>
            </a:r>
            <a:r>
              <a:rPr lang="tr-TR" sz="2400" dirty="0">
                <a:solidFill>
                  <a:schemeClr val="tx1"/>
                </a:solidFill>
              </a:rPr>
              <a:t>E-devlet üzerinden alınabilir.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276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4248C9-6BC4-41BE-AD78-1B75F751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981" y="152400"/>
            <a:ext cx="10349345" cy="62899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3200" b="1" dirty="0"/>
              <a:t>BÖLÜM </a:t>
            </a:r>
            <a:r>
              <a:rPr lang="tr-TR" sz="3200" b="1" dirty="0" smtClean="0"/>
              <a:t>ÖĞRETİM ELEMANLARI</a:t>
            </a:r>
          </a:p>
          <a:p>
            <a:pPr marL="0" indent="0" algn="ctr">
              <a:buNone/>
            </a:pP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2600" dirty="0" smtClean="0">
                <a:solidFill>
                  <a:schemeClr val="tx1"/>
                </a:solidFill>
              </a:rPr>
              <a:t>Doçent Doktor Tolga Zaman (Bölüm Başkanı)</a:t>
            </a:r>
          </a:p>
          <a:p>
            <a:r>
              <a:rPr lang="tr-TR" sz="2600" dirty="0" smtClean="0">
                <a:solidFill>
                  <a:schemeClr val="tx1"/>
                </a:solidFill>
              </a:rPr>
              <a:t>Dr. Öğretim Üyesi Tuğba Türkkan(Bölüm Başkan Yardımcısı)</a:t>
            </a:r>
          </a:p>
          <a:p>
            <a:r>
              <a:rPr lang="tr-TR" sz="2600" dirty="0" smtClean="0">
                <a:solidFill>
                  <a:schemeClr val="tx1"/>
                </a:solidFill>
              </a:rPr>
              <a:t>Dr. Öğretim Üyesi Ertuğrul Hatipoğlu</a:t>
            </a:r>
          </a:p>
          <a:p>
            <a:r>
              <a:rPr lang="tr-TR" sz="2600" dirty="0" smtClean="0">
                <a:solidFill>
                  <a:schemeClr val="tx1"/>
                </a:solidFill>
              </a:rPr>
              <a:t>Dr. Öğretim Üyesi </a:t>
            </a:r>
            <a:r>
              <a:rPr lang="tr-TR" sz="2600" dirty="0" err="1" smtClean="0">
                <a:solidFill>
                  <a:schemeClr val="tx1"/>
                </a:solidFill>
              </a:rPr>
              <a:t>Artum</a:t>
            </a:r>
            <a:r>
              <a:rPr lang="tr-TR" sz="2600" dirty="0" smtClean="0">
                <a:solidFill>
                  <a:schemeClr val="tx1"/>
                </a:solidFill>
              </a:rPr>
              <a:t> Dinç</a:t>
            </a:r>
          </a:p>
          <a:p>
            <a:r>
              <a:rPr lang="tr-TR" sz="2600" dirty="0" smtClean="0">
                <a:solidFill>
                  <a:schemeClr val="tx1"/>
                </a:solidFill>
              </a:rPr>
              <a:t>Dr. Öğretim Üyesi Alev Akbal</a:t>
            </a:r>
          </a:p>
          <a:p>
            <a:r>
              <a:rPr lang="tr-TR" sz="2600" dirty="0" smtClean="0">
                <a:solidFill>
                  <a:schemeClr val="tx1"/>
                </a:solidFill>
              </a:rPr>
              <a:t>Dr. Öğretim Üyesi İbrahim Yücel</a:t>
            </a:r>
          </a:p>
          <a:p>
            <a:r>
              <a:rPr lang="tr-TR" sz="2600" dirty="0" smtClean="0">
                <a:solidFill>
                  <a:schemeClr val="tx1"/>
                </a:solidFill>
              </a:rPr>
              <a:t>Araştırma Görevlisi </a:t>
            </a:r>
            <a:r>
              <a:rPr lang="tr-TR" sz="2600" dirty="0" err="1" smtClean="0">
                <a:solidFill>
                  <a:schemeClr val="tx1"/>
                </a:solidFill>
              </a:rPr>
              <a:t>Gökçepınar</a:t>
            </a:r>
            <a:r>
              <a:rPr lang="tr-TR" sz="2600" dirty="0" smtClean="0">
                <a:solidFill>
                  <a:schemeClr val="tx1"/>
                </a:solidFill>
              </a:rPr>
              <a:t> Aksoy</a:t>
            </a:r>
          </a:p>
          <a:p>
            <a:pPr marL="0" indent="0">
              <a:buNone/>
            </a:pPr>
            <a:r>
              <a:rPr lang="tr-TR" sz="2600" dirty="0" smtClean="0">
                <a:solidFill>
                  <a:schemeClr val="tx1"/>
                </a:solidFill>
              </a:rPr>
              <a:t>*Detaylı bilgi </a:t>
            </a:r>
            <a:r>
              <a:rPr lang="tr-TR" sz="2600" dirty="0">
                <a:solidFill>
                  <a:srgbClr val="FF0000"/>
                </a:solidFill>
              </a:rPr>
              <a:t>http://sosyalhizmet.gumushane.edu.tr/tr/sayfa/personel/akademik-personel</a:t>
            </a:r>
            <a:r>
              <a:rPr lang="tr-TR" sz="2600" dirty="0" smtClean="0">
                <a:solidFill>
                  <a:srgbClr val="FF0000"/>
                </a:solidFill>
              </a:rPr>
              <a:t>/</a:t>
            </a:r>
          </a:p>
          <a:p>
            <a:pPr marL="0" indent="0">
              <a:buNone/>
            </a:pPr>
            <a:endParaRPr lang="tr-T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03179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5745" y="955964"/>
            <a:ext cx="11476904" cy="5652654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dirty="0">
                <a:solidFill>
                  <a:schemeClr val="tx1"/>
                </a:solidFill>
              </a:rPr>
              <a:t>Bölüm öğrencilerinin güncel duyuruları takip edebilmesi </a:t>
            </a:r>
            <a:r>
              <a:rPr lang="tr-TR" sz="2800" dirty="0" smtClean="0">
                <a:solidFill>
                  <a:schemeClr val="tx1"/>
                </a:solidFill>
              </a:rPr>
              <a:t>adına </a:t>
            </a:r>
            <a:r>
              <a:rPr lang="tr-TR" sz="2800" dirty="0">
                <a:solidFill>
                  <a:schemeClr val="tx1"/>
                </a:solidFill>
              </a:rPr>
              <a:t>belli </a:t>
            </a:r>
            <a:r>
              <a:rPr lang="tr-TR" sz="2800" dirty="0" smtClean="0">
                <a:solidFill>
                  <a:schemeClr val="tx1"/>
                </a:solidFill>
              </a:rPr>
              <a:t>aralıklarla bölüm, fakülte ve üniversite web sayfasına bakmaları gerekmektedir.</a:t>
            </a:r>
          </a:p>
          <a:p>
            <a:pPr marL="0" indent="0" algn="just">
              <a:buNone/>
            </a:pPr>
            <a:endParaRPr lang="tr-TR" sz="2800" dirty="0" smtClean="0"/>
          </a:p>
          <a:p>
            <a:pPr marL="0" indent="0" algn="just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Üniversite </a:t>
            </a:r>
            <a:r>
              <a:rPr lang="tr-TR" sz="2800" dirty="0">
                <a:solidFill>
                  <a:schemeClr val="tx1"/>
                </a:solidFill>
              </a:rPr>
              <a:t>web sayfası </a:t>
            </a:r>
            <a:r>
              <a:rPr lang="tr-TR" sz="2800" dirty="0">
                <a:solidFill>
                  <a:srgbClr val="FF0000"/>
                </a:solidFill>
              </a:rPr>
              <a:t>http://www.gumushane.edu.tr</a:t>
            </a:r>
            <a:r>
              <a:rPr lang="tr-TR" sz="2800" dirty="0" smtClean="0">
                <a:solidFill>
                  <a:srgbClr val="FF0000"/>
                </a:solidFill>
              </a:rPr>
              <a:t>/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Fakülte web sayfası </a:t>
            </a:r>
            <a:r>
              <a:rPr lang="tr-TR" sz="2800" dirty="0">
                <a:solidFill>
                  <a:srgbClr val="FF0000"/>
                </a:solidFill>
              </a:rPr>
              <a:t>http://sbf.gumushane.edu.tr/tr</a:t>
            </a:r>
            <a:r>
              <a:rPr lang="tr-TR" sz="2800" dirty="0" smtClean="0">
                <a:solidFill>
                  <a:srgbClr val="FF0000"/>
                </a:solidFill>
              </a:rPr>
              <a:t>/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Bölüm web sayfası </a:t>
            </a:r>
            <a:r>
              <a:rPr lang="tr-TR" sz="2800" dirty="0">
                <a:solidFill>
                  <a:srgbClr val="FF0000"/>
                </a:solidFill>
              </a:rPr>
              <a:t>http://sosyalhizmet.gumushane.edu.tr/tr</a:t>
            </a:r>
            <a:r>
              <a:rPr lang="tr-TR" sz="2800" dirty="0" smtClean="0">
                <a:solidFill>
                  <a:srgbClr val="FF0000"/>
                </a:solidFill>
              </a:rPr>
              <a:t>/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Öğrenci İşleri Daire Başkanlığı web </a:t>
            </a:r>
            <a:r>
              <a:rPr lang="tr-TR" sz="2800" dirty="0">
                <a:solidFill>
                  <a:schemeClr val="tx1"/>
                </a:solidFill>
              </a:rPr>
              <a:t>sayfası </a:t>
            </a:r>
            <a:r>
              <a:rPr lang="tr-TR" sz="2800" dirty="0">
                <a:solidFill>
                  <a:srgbClr val="FF0000"/>
                </a:solidFill>
              </a:rPr>
              <a:t>https://oidb.gumushane.edu.tr/tr/</a:t>
            </a:r>
          </a:p>
          <a:p>
            <a:pPr marL="0" indent="0">
              <a:buNone/>
            </a:pP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88792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108364"/>
            <a:ext cx="8915400" cy="4802858"/>
          </a:xfrm>
        </p:spPr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tr-TR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BAŞARILI BİR DÖNEM GEÇİRMENİZ DİLEĞİYLE…</a:t>
            </a:r>
            <a:endParaRPr lang="tr-TR" sz="36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680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818" y="1052945"/>
            <a:ext cx="10113817" cy="4858277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b="1" dirty="0" smtClean="0"/>
              <a:t>BÖLÜM HAKKINDA</a:t>
            </a:r>
          </a:p>
          <a:p>
            <a:pPr algn="just"/>
            <a:r>
              <a:rPr lang="tr-TR" sz="2400" dirty="0" smtClean="0"/>
              <a:t>Bölümümüz</a:t>
            </a:r>
            <a:r>
              <a:rPr lang="tr-TR" sz="2400" dirty="0"/>
              <a:t>, 2013 – 2014 eğitim öğretim döneminde, 50 birinci öğretim, 50 ikinci öğretim olmak üzere toplam 100 öğrenci alarak lisans </a:t>
            </a:r>
            <a:r>
              <a:rPr lang="tr-TR" sz="2400" dirty="0" smtClean="0"/>
              <a:t>eğitimine</a:t>
            </a:r>
            <a:r>
              <a:rPr lang="tr-TR" sz="2400" dirty="0"/>
              <a:t>, ayrıca 2014-2015 güz eğitim öğretim döneminde Sosyal Hizmet Yönetimi yüksek lisans programına öğrenci alarak yüksek lisans </a:t>
            </a:r>
            <a:r>
              <a:rPr lang="tr-TR" sz="2400" dirty="0" smtClean="0"/>
              <a:t>eğitimine başlamıştır. 2024-2025 eğitim-öğretim dönemi itibariyle bölümümüzün akademik kadrosunda 1 Doçent Doktor,</a:t>
            </a:r>
            <a:r>
              <a:rPr lang="tr-TR" sz="2400" dirty="0"/>
              <a:t> </a:t>
            </a:r>
            <a:r>
              <a:rPr lang="tr-TR" sz="2400" dirty="0" smtClean="0"/>
              <a:t>5 </a:t>
            </a:r>
            <a:r>
              <a:rPr lang="tr-TR" sz="2400" dirty="0"/>
              <a:t>Doktor Öğretim Üyesi</a:t>
            </a:r>
            <a:r>
              <a:rPr lang="tr-TR" sz="2400" dirty="0" smtClean="0"/>
              <a:t>, 1 Araştırma Görevlisi görev </a:t>
            </a:r>
            <a:r>
              <a:rPr lang="tr-TR" sz="2400" dirty="0"/>
              <a:t>yapmaktadır. 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* </a:t>
            </a:r>
            <a:r>
              <a:rPr lang="tr-TR" sz="2400" dirty="0"/>
              <a:t>Detaylı bilgi </a:t>
            </a:r>
            <a:r>
              <a:rPr lang="tr-TR" sz="2400" dirty="0">
                <a:solidFill>
                  <a:srgbClr val="FF0000"/>
                </a:solidFill>
              </a:rPr>
              <a:t>http://sosyalhizmet.gumushane.edu.tr/tr/</a:t>
            </a:r>
          </a:p>
        </p:txBody>
      </p:sp>
    </p:spTree>
    <p:extLst>
      <p:ext uri="{BB962C8B-B14F-4D97-AF65-F5344CB8AC3E}">
        <p14:creationId xmlns:p14="http://schemas.microsoft.com/office/powerpoint/2010/main" val="156316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3273" y="1080655"/>
            <a:ext cx="9850582" cy="5264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b="1" dirty="0" smtClean="0"/>
              <a:t>BÖLÜMÜN DERS MÜFREDATI HAKKINDA</a:t>
            </a:r>
          </a:p>
          <a:p>
            <a:pPr marL="0" indent="0" algn="just">
              <a:buNone/>
            </a:pPr>
            <a:r>
              <a:rPr lang="tr-TR" sz="2400" dirty="0"/>
              <a:t>Sosyal Hizmet </a:t>
            </a:r>
            <a:r>
              <a:rPr lang="tr-TR" sz="2400" dirty="0" smtClean="0"/>
              <a:t>bölümünde </a:t>
            </a:r>
            <a:r>
              <a:rPr lang="tr-TR" sz="2400" dirty="0"/>
              <a:t>bilgi, beceri ve değer temelli eğitim anlayışı doğrultusunda; birinci sınıfta sosyal </a:t>
            </a:r>
            <a:r>
              <a:rPr lang="tr-TR" sz="2400" dirty="0" smtClean="0"/>
              <a:t>hizmete giriş, </a:t>
            </a:r>
            <a:r>
              <a:rPr lang="tr-TR" sz="2400" dirty="0"/>
              <a:t>psikoloji, sosyoloji, hukuk, </a:t>
            </a:r>
            <a:r>
              <a:rPr lang="tr-TR" sz="2400" dirty="0" smtClean="0"/>
              <a:t>sosyal </a:t>
            </a:r>
            <a:r>
              <a:rPr lang="tr-TR" sz="2400" dirty="0"/>
              <a:t>psikoloji, sosyal </a:t>
            </a:r>
            <a:r>
              <a:rPr lang="tr-TR" sz="2400" dirty="0" smtClean="0"/>
              <a:t>antropoloji </a:t>
            </a:r>
            <a:r>
              <a:rPr lang="tr-TR" sz="2400" dirty="0"/>
              <a:t>gibi temel dersler okutulmaktadır. İkinci </a:t>
            </a:r>
            <a:r>
              <a:rPr lang="tr-TR" sz="2400" dirty="0" smtClean="0"/>
              <a:t>sınıftan itibaren insan </a:t>
            </a:r>
            <a:r>
              <a:rPr lang="tr-TR" sz="2400" dirty="0"/>
              <a:t>davranışı ve sosyal çevre, </a:t>
            </a:r>
            <a:r>
              <a:rPr lang="tr-TR" sz="2400" dirty="0" smtClean="0"/>
              <a:t>sosyal hizmet kuram ve yaklaşımları, sosyal refah ve sosyal hizmet, tıbbi sosyal hizmet, sosyal politika ve planlama gibi mikro ve makro boyuttaki dersler işlenmektedir. </a:t>
            </a:r>
            <a:r>
              <a:rPr lang="tr-TR" sz="2400" dirty="0"/>
              <a:t>Dördüncü </a:t>
            </a:r>
            <a:r>
              <a:rPr lang="tr-TR" sz="2400" dirty="0" smtClean="0"/>
              <a:t>sınıfın büyük bir bölümü sosyal hizmet uygulaması adı altında bir sosyal hizmet kuruluşunda yapılan uygulamayı ve bitirme tezini kapsamaktadır.</a:t>
            </a:r>
          </a:p>
          <a:p>
            <a:pPr marL="0" indent="0" algn="just">
              <a:buNone/>
            </a:pPr>
            <a:r>
              <a:rPr lang="tr-TR" sz="2000" dirty="0" smtClean="0"/>
              <a:t>*</a:t>
            </a:r>
            <a:r>
              <a:rPr lang="tr-TR" dirty="0" smtClean="0"/>
              <a:t>Detaylı </a:t>
            </a:r>
            <a:r>
              <a:rPr lang="tr-TR" dirty="0"/>
              <a:t>bilgi </a:t>
            </a:r>
            <a:r>
              <a:rPr lang="tr-TR" dirty="0">
                <a:solidFill>
                  <a:srgbClr val="FF0000"/>
                </a:solidFill>
              </a:rPr>
              <a:t>https://</a:t>
            </a:r>
            <a:r>
              <a:rPr lang="tr-TR" dirty="0" smtClean="0">
                <a:solidFill>
                  <a:srgbClr val="FF0000"/>
                </a:solidFill>
              </a:rPr>
              <a:t>obs.gumushane.edu.tr/oibs/ogrsis/mufredat_dersleri.aspx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00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33055" y="263237"/>
            <a:ext cx="10460181" cy="6012872"/>
          </a:xfrm>
        </p:spPr>
        <p:txBody>
          <a:bodyPr/>
          <a:lstStyle/>
          <a:p>
            <a:pPr algn="just"/>
            <a:r>
              <a:rPr lang="tr-TR" sz="2400" b="1" dirty="0" smtClean="0"/>
              <a:t>1. sınıf öğrencilerinin bahar döneminde alması gereken dersler aşağıdaki şekildedir. ders seçiminde veya ders onayında herhangi bir sorun yaşamanız halinde sistem üzerinden danışman hocanıza durumu bildirebilirsiniz.</a:t>
            </a:r>
          </a:p>
          <a:p>
            <a:pPr marL="0" indent="0" algn="just">
              <a:buNone/>
            </a:pPr>
            <a:endParaRPr lang="tr-TR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38" y="1856509"/>
            <a:ext cx="11939954" cy="488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94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130"/>
            <a:ext cx="12192000" cy="67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08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6D8416-C662-4AC4-8F03-74DA9B8B9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3673"/>
            <a:ext cx="11443855" cy="5264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b="1" dirty="0" smtClean="0"/>
              <a:t>ÖĞRENCİLER </a:t>
            </a:r>
            <a:r>
              <a:rPr lang="tr-TR" sz="3200" b="1" dirty="0"/>
              <a:t>TARAFINDAN </a:t>
            </a:r>
            <a:r>
              <a:rPr lang="tr-TR" sz="3200" b="1" dirty="0" smtClean="0"/>
              <a:t>KULLANILABİLECEK </a:t>
            </a:r>
            <a:r>
              <a:rPr lang="tr-TR" sz="3200" b="1" dirty="0"/>
              <a:t>BİRİMLER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Fakülte binası </a:t>
            </a:r>
            <a:r>
              <a:rPr lang="tr-TR" sz="2400" dirty="0" smtClean="0">
                <a:solidFill>
                  <a:schemeClr val="tx1"/>
                </a:solidFill>
              </a:rPr>
              <a:t>ve bölüm derslikleri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Yemekhane</a:t>
            </a:r>
            <a:endParaRPr lang="tr-TR" sz="2400" dirty="0">
              <a:solidFill>
                <a:schemeClr val="tx1"/>
              </a:solidFill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Kütüphane </a:t>
            </a:r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Spor </a:t>
            </a:r>
            <a:r>
              <a:rPr lang="tr-TR" sz="2400" dirty="0">
                <a:solidFill>
                  <a:schemeClr val="tx1"/>
                </a:solidFill>
              </a:rPr>
              <a:t>salonu-yüzme </a:t>
            </a:r>
            <a:r>
              <a:rPr lang="tr-TR" sz="2400" dirty="0" smtClean="0">
                <a:solidFill>
                  <a:schemeClr val="tx1"/>
                </a:solidFill>
              </a:rPr>
              <a:t>havuzu</a:t>
            </a:r>
            <a:endParaRPr lang="tr-TR" sz="2400" dirty="0">
              <a:solidFill>
                <a:schemeClr val="tx1"/>
              </a:solidFill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Öğrenci </a:t>
            </a:r>
            <a:r>
              <a:rPr lang="tr-TR" sz="2400" dirty="0" smtClean="0">
                <a:solidFill>
                  <a:schemeClr val="tx1"/>
                </a:solidFill>
              </a:rPr>
              <a:t>işleri daire başkanlığı (Üniversite öğrencilerine dair genel duyurular)</a:t>
            </a:r>
            <a:r>
              <a:rPr lang="tr-TR" sz="2400" dirty="0" smtClean="0"/>
              <a:t> </a:t>
            </a:r>
            <a:r>
              <a:rPr lang="tr-TR" sz="2400" dirty="0">
                <a:solidFill>
                  <a:srgbClr val="FF0000"/>
                </a:solidFill>
              </a:rPr>
              <a:t>http://oidb.gumushane.edu.tr/tr</a:t>
            </a:r>
            <a:r>
              <a:rPr lang="tr-TR" sz="2400" dirty="0" smtClean="0">
                <a:solidFill>
                  <a:srgbClr val="FF0000"/>
                </a:solidFill>
              </a:rPr>
              <a:t>/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Dış ilişkiler ofisi ( </a:t>
            </a:r>
            <a:r>
              <a:rPr lang="tr-TR" sz="2400" dirty="0" err="1">
                <a:solidFill>
                  <a:schemeClr val="tx1"/>
                </a:solidFill>
              </a:rPr>
              <a:t>E</a:t>
            </a:r>
            <a:r>
              <a:rPr lang="tr-TR" sz="2400" dirty="0" err="1" smtClean="0">
                <a:solidFill>
                  <a:schemeClr val="tx1"/>
                </a:solidFill>
              </a:rPr>
              <a:t>rasmus</a:t>
            </a:r>
            <a:r>
              <a:rPr lang="tr-TR" sz="2400" dirty="0" smtClean="0">
                <a:solidFill>
                  <a:schemeClr val="tx1"/>
                </a:solidFill>
              </a:rPr>
              <a:t>-Mevlana- Farabi değişim programlarına ait bilgiler  </a:t>
            </a:r>
            <a:r>
              <a:rPr lang="tr-TR" sz="2400" dirty="0">
                <a:solidFill>
                  <a:schemeClr val="tx1"/>
                </a:solidFill>
              </a:rPr>
              <a:t>ve duyurular) </a:t>
            </a:r>
            <a:r>
              <a:rPr lang="tr-TR" sz="2400" dirty="0">
                <a:solidFill>
                  <a:srgbClr val="FF0000"/>
                </a:solidFill>
              </a:rPr>
              <a:t>http://int.gumushane.edu.tr/tr/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Öğrenci </a:t>
            </a:r>
            <a:r>
              <a:rPr lang="tr-TR" sz="2400" dirty="0">
                <a:solidFill>
                  <a:schemeClr val="tx1"/>
                </a:solidFill>
              </a:rPr>
              <a:t>bilgi sistemi </a:t>
            </a:r>
            <a:r>
              <a:rPr lang="tr-TR" sz="2400" dirty="0" smtClean="0">
                <a:solidFill>
                  <a:schemeClr val="tx1"/>
                </a:solidFill>
              </a:rPr>
              <a:t>(Ders seçimi ve bırakılması, duyuruları takip , danışman hoca </a:t>
            </a:r>
            <a:r>
              <a:rPr lang="tr-TR" sz="2400" dirty="0">
                <a:solidFill>
                  <a:schemeClr val="tx1"/>
                </a:solidFill>
              </a:rPr>
              <a:t>ile iletişim </a:t>
            </a:r>
            <a:r>
              <a:rPr lang="tr-TR" sz="2400" dirty="0" smtClean="0">
                <a:solidFill>
                  <a:schemeClr val="tx1"/>
                </a:solidFill>
              </a:rPr>
              <a:t>vs.) </a:t>
            </a:r>
            <a:r>
              <a:rPr lang="tr-TR" sz="2400" dirty="0">
                <a:solidFill>
                  <a:srgbClr val="FF0000"/>
                </a:solidFill>
              </a:rPr>
              <a:t>https://obs.gumushane.edu.tr/</a:t>
            </a:r>
          </a:p>
        </p:txBody>
      </p:sp>
    </p:spTree>
    <p:extLst>
      <p:ext uri="{BB962C8B-B14F-4D97-AF65-F5344CB8AC3E}">
        <p14:creationId xmlns:p14="http://schemas.microsoft.com/office/powerpoint/2010/main" val="38607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96291" y="554182"/>
            <a:ext cx="10008321" cy="5357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b="1" dirty="0" smtClean="0"/>
              <a:t>FAKÜLTE BİNASI VE DERSLİKLER 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Sağlık Bilimleri Fakültesi bünyesinde yer alan Sosyal Hizmet Bölümü, eğitim-öğretim faaliyetlerini Mühendislik Fakültesi ile ortak kullandığı binada yürütmektedir. 5. katta öğretim elemanlarının odaları, 4. katta ise derslikler bulunmaktadır.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</a:rPr>
              <a:t>(Fakülte öğrencilerine yönelik bazı duyurular ve formlar fakülte web sayfasında yer almaktadır)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*Detaylı bilgi </a:t>
            </a:r>
            <a:r>
              <a:rPr lang="tr-TR" sz="2400" dirty="0" smtClean="0">
                <a:solidFill>
                  <a:srgbClr val="FF0000"/>
                </a:solidFill>
              </a:rPr>
              <a:t>http</a:t>
            </a:r>
            <a:r>
              <a:rPr lang="tr-TR" sz="2400" dirty="0">
                <a:solidFill>
                  <a:srgbClr val="FF0000"/>
                </a:solidFill>
              </a:rPr>
              <a:t>://sbf.gumushane.edu.tr/tr</a:t>
            </a:r>
            <a:r>
              <a:rPr lang="tr-TR" sz="2400" dirty="0" smtClean="0">
                <a:solidFill>
                  <a:srgbClr val="FF0000"/>
                </a:solidFill>
              </a:rPr>
              <a:t>/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396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8691" y="1052945"/>
            <a:ext cx="9855921" cy="4858277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b="1" dirty="0" smtClean="0"/>
              <a:t>KÜTÜPHANE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Kütüphanemiz </a:t>
            </a:r>
            <a:r>
              <a:rPr lang="tr-TR" sz="2400" dirty="0">
                <a:solidFill>
                  <a:schemeClr val="tx1"/>
                </a:solidFill>
              </a:rPr>
              <a:t>4 kattan oluşmaktadır. 1. katta lobi, ödünç-iade servisi, </a:t>
            </a:r>
            <a:r>
              <a:rPr lang="tr-TR" sz="2400" dirty="0" smtClean="0">
                <a:solidFill>
                  <a:schemeClr val="tx1"/>
                </a:solidFill>
              </a:rPr>
              <a:t>tezler </a:t>
            </a:r>
            <a:r>
              <a:rPr lang="tr-TR" sz="2400" dirty="0">
                <a:solidFill>
                  <a:schemeClr val="tx1"/>
                </a:solidFill>
              </a:rPr>
              <a:t>bölümü, nadir eserler bölümü ve idari kısım bulunmaktadır. 2. kat 3 büyük salondan oluşmaktadır. Bu salonlardan biri İlahiyat Kütüphanesi olarak kullanılmakta, bir diğeri ders çalışma alanı olarak kullanılmakta diğer salon ise 72 bilgisayar kapasiteli bilgisayar salonu olarak kullanılmaktadır. 3. kat 2 büyük salondan oluşmakta ve bu salonlar Merkez kütüphane olarak hizmet vermektedir. 4. katta 12 adet bireysel çalışma odası, 8 grup çalışma odası ve iki büyük çalışma salonu mevcuttur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* Detaylı bilgi</a:t>
            </a:r>
            <a:r>
              <a:rPr lang="tr-TR" sz="2400" dirty="0" smtClean="0"/>
              <a:t> </a:t>
            </a:r>
            <a:r>
              <a:rPr lang="tr-TR" sz="2400" dirty="0">
                <a:solidFill>
                  <a:srgbClr val="FF0000"/>
                </a:solidFill>
              </a:rPr>
              <a:t>http://kutuphane.gumushane.edu.tr/tr/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87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3273" y="1094509"/>
            <a:ext cx="9911339" cy="4816713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b="1" dirty="0" smtClean="0"/>
              <a:t>YEMEKHANE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Merkez </a:t>
            </a:r>
            <a:r>
              <a:rPr lang="tr-TR" sz="2400" dirty="0">
                <a:solidFill>
                  <a:schemeClr val="tx1"/>
                </a:solidFill>
              </a:rPr>
              <a:t>kampüs içerisinde bulunan üç yemekhane ve ilçelerde bulunan </a:t>
            </a:r>
            <a:r>
              <a:rPr lang="tr-TR" sz="2400" dirty="0" smtClean="0">
                <a:solidFill>
                  <a:schemeClr val="tx1"/>
                </a:solidFill>
              </a:rPr>
              <a:t>(Kelkit-Köse-Şiran-Torul-Kürtün) </a:t>
            </a:r>
            <a:r>
              <a:rPr lang="tr-TR" sz="2400" dirty="0">
                <a:solidFill>
                  <a:schemeClr val="tx1"/>
                </a:solidFill>
              </a:rPr>
              <a:t>beş yemekhanede </a:t>
            </a:r>
            <a:r>
              <a:rPr lang="tr-TR" sz="2400" dirty="0" smtClean="0">
                <a:solidFill>
                  <a:schemeClr val="tx1"/>
                </a:solidFill>
              </a:rPr>
              <a:t>öğrencilerimize öğlen ve akşam olmak üzere günde 2 öğün </a:t>
            </a:r>
            <a:r>
              <a:rPr lang="tr-TR" sz="2400" dirty="0">
                <a:solidFill>
                  <a:schemeClr val="tx1"/>
                </a:solidFill>
              </a:rPr>
              <a:t>hizmet verilmektedir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* </a:t>
            </a:r>
            <a:r>
              <a:rPr lang="tr-TR" sz="2400" dirty="0">
                <a:solidFill>
                  <a:schemeClr val="tx1"/>
                </a:solidFill>
              </a:rPr>
              <a:t>Detaylı bilgi </a:t>
            </a:r>
            <a:r>
              <a:rPr lang="tr-TR" sz="2400" dirty="0">
                <a:solidFill>
                  <a:srgbClr val="FF0000"/>
                </a:solidFill>
              </a:rPr>
              <a:t>http://sks.gumushane.edu.tr/tr/</a:t>
            </a:r>
          </a:p>
        </p:txBody>
      </p:sp>
    </p:spTree>
    <p:extLst>
      <p:ext uri="{BB962C8B-B14F-4D97-AF65-F5344CB8AC3E}">
        <p14:creationId xmlns:p14="http://schemas.microsoft.com/office/powerpoint/2010/main" val="384961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302</TotalTime>
  <Words>641</Words>
  <Application>Microsoft Office PowerPoint</Application>
  <PresentationFormat>Geniş ekran</PresentationFormat>
  <Paragraphs>67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Andalus</vt:lpstr>
      <vt:lpstr>Arial</vt:lpstr>
      <vt:lpstr>Century Gothic</vt:lpstr>
      <vt:lpstr>Wingdings 3</vt:lpstr>
      <vt:lpstr>Duman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yucel61</dc:creator>
  <cp:lastModifiedBy>...</cp:lastModifiedBy>
  <cp:revision>50</cp:revision>
  <dcterms:created xsi:type="dcterms:W3CDTF">2019-09-11T08:08:50Z</dcterms:created>
  <dcterms:modified xsi:type="dcterms:W3CDTF">2024-10-01T12:55:54Z</dcterms:modified>
</cp:coreProperties>
</file>